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4060" r:id="rId2"/>
  </p:sldMasterIdLst>
  <p:notesMasterIdLst>
    <p:notesMasterId r:id="rId19"/>
  </p:notesMasterIdLst>
  <p:sldIdLst>
    <p:sldId id="281" r:id="rId3"/>
    <p:sldId id="306" r:id="rId4"/>
    <p:sldId id="307" r:id="rId5"/>
    <p:sldId id="314" r:id="rId6"/>
    <p:sldId id="315" r:id="rId7"/>
    <p:sldId id="273" r:id="rId8"/>
    <p:sldId id="274" r:id="rId9"/>
    <p:sldId id="283" r:id="rId10"/>
    <p:sldId id="309" r:id="rId11"/>
    <p:sldId id="310" r:id="rId12"/>
    <p:sldId id="271" r:id="rId13"/>
    <p:sldId id="278" r:id="rId14"/>
    <p:sldId id="313" r:id="rId15"/>
    <p:sldId id="284" r:id="rId16"/>
    <p:sldId id="312" r:id="rId17"/>
    <p:sldId id="308" r:id="rId18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81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05" autoAdjust="0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32" y="16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12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microsoft.com/office/2015/10/relationships/revisionInfo" Target="revisionInfo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4A79D9AE-5AFB-4AFD-AE1D-C0B69B1C3E9F}" type="datetimeFigureOut">
              <a:rPr lang="en-US"/>
              <a:pPr>
                <a:defRPr/>
              </a:pPr>
              <a:t>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EE274FC-D14D-413B-8B81-EF33A60DFE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6639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0.gi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0.gi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Overlay-TitleSlid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7" y="187325"/>
            <a:ext cx="11768667" cy="648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1" y="2492376"/>
            <a:ext cx="9016999" cy="1470025"/>
          </a:xfrm>
        </p:spPr>
        <p:txBody>
          <a:bodyPr/>
          <a:lstStyle>
            <a:lvl1pPr algn="r"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2" y="3966882"/>
            <a:ext cx="9016999" cy="1752600"/>
          </a:xfrm>
        </p:spPr>
        <p:txBody>
          <a:bodyPr>
            <a:normAutofit/>
          </a:bodyPr>
          <a:lstStyle>
            <a:lvl1pPr marL="0" indent="0" algn="r">
              <a:spcBef>
                <a:spcPts val="6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F329DA-A91A-4F2C-82B7-69D6079CB52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E7079A-3D2F-4664-84EE-CDF3DC7F2C67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9473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Overlay-ContentSlid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187326"/>
            <a:ext cx="11770783" cy="648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53E459-1024-45CA-B604-C84CE85705D0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62D029-A552-459B-8C71-DC64C6255D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5371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Overlay-ContentCap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7" y="187325"/>
            <a:ext cx="11768667" cy="648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5" y="590550"/>
            <a:ext cx="487680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7364" y="739589"/>
            <a:ext cx="4876800" cy="53087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9285" y="1816100"/>
            <a:ext cx="4876800" cy="3822700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1017C2-3C3F-4140-B3AD-0EE5AA54313C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F03904-00EA-4291-9A00-18315DC4BC1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6578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Overlay-PictureCap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018" y="187325"/>
            <a:ext cx="11381316" cy="648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533400"/>
            <a:ext cx="5969000" cy="1252538"/>
          </a:xfrm>
        </p:spPr>
        <p:txBody>
          <a:bodyPr/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81499" y="1828800"/>
            <a:ext cx="5966052" cy="381000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251005" y="179292"/>
            <a:ext cx="4374783" cy="6483096"/>
          </a:xfrm>
          <a:prstGeom prst="round1Rect">
            <a:avLst>
              <a:gd name="adj" fmla="val 17325"/>
            </a:avLst>
          </a:prstGeom>
          <a:blipFill dpi="0" rotWithShape="0">
            <a:blip r:embed="rId3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>
          <a:xfrm>
            <a:off x="5181600" y="6288089"/>
            <a:ext cx="2516717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FE95B1-E1DF-42BE-8C85-2259CF8DC93B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823201" y="6288089"/>
            <a:ext cx="35687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DB58E3-B27E-41CF-8149-C6B9309244D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99899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Overlay-PictureCaption-Extra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7" y="187325"/>
            <a:ext cx="11768667" cy="648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1271" y="533400"/>
            <a:ext cx="4876800" cy="1252538"/>
          </a:xfrm>
        </p:spPr>
        <p:txBody>
          <a:bodyPr/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794871" y="1600200"/>
            <a:ext cx="4876800" cy="3657601"/>
          </a:xfrm>
          <a:prstGeom prst="ellipse">
            <a:avLst/>
          </a:prstGeom>
          <a:blipFill dpi="0" rotWithShape="0">
            <a:blip r:embed="rId3" cstate="print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80549" y="1828800"/>
            <a:ext cx="4876800" cy="381000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>
          <a:xfrm>
            <a:off x="508001" y="6288089"/>
            <a:ext cx="248708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55F5D4-2902-4E39-A62D-340A3D8FA586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34417" y="6288089"/>
            <a:ext cx="695748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6C3D61-CE18-4931-89C0-4F6DCA207E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801326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Overlay-PictureCaption-Extra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7" y="187325"/>
            <a:ext cx="11768667" cy="648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5" y="3778624"/>
            <a:ext cx="10080687" cy="1102658"/>
          </a:xfrm>
        </p:spPr>
        <p:txBody>
          <a:bodyPr/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1162112" y="762000"/>
            <a:ext cx="9903635" cy="2989730"/>
          </a:xfrm>
          <a:prstGeom prst="roundRect">
            <a:avLst>
              <a:gd name="adj" fmla="val 7476"/>
            </a:avLst>
          </a:prstGeom>
          <a:blipFill dpi="0" rotWithShape="0">
            <a:blip r:embed="rId3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380" y="4827494"/>
            <a:ext cx="10079969" cy="1220881"/>
          </a:xfrm>
        </p:spPr>
        <p:txBody>
          <a:bodyPr>
            <a:normAutofit/>
          </a:bodyPr>
          <a:lstStyle>
            <a:lvl1pPr marL="0" indent="0">
              <a:spcBef>
                <a:spcPts val="3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>
          <a:xfrm>
            <a:off x="508001" y="6288089"/>
            <a:ext cx="248708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2C2BC8-84F6-4E94-95D4-FD9361D68FA6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34417" y="6288089"/>
            <a:ext cx="695748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6D615F-7B21-41E5-A8C8-B394B76956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96727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Overlay-ContentSlid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187326"/>
            <a:ext cx="11770783" cy="648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0A2C0A-C0E7-4ED3-8B62-A5239F9A93E3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D0B912-2263-4585-877E-487DA7B1160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4297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Overlay-ContentSlid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187326"/>
            <a:ext cx="11770783" cy="648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71529" y="779463"/>
            <a:ext cx="1810871" cy="5268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283" y="779465"/>
            <a:ext cx="8227484" cy="5268911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FFCFED-CC95-4F55-A390-C1CA697B3BBC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D4CF91-6A98-4FCE-9A2B-578FEB5D9B6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62260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279045"/>
            <a:ext cx="12192000" cy="5789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1/8/18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3" y="6298023"/>
            <a:ext cx="2031997" cy="515282"/>
          </a:xfrm>
          <a:prstGeom prst="rect">
            <a:avLst/>
          </a:prstGeom>
        </p:spPr>
      </p:pic>
      <p:pic>
        <p:nvPicPr>
          <p:cNvPr id="9" name="Picture 8" descr="Image result for geoscience and cyberinfrastructure"/>
          <p:cNvPicPr/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9200" y="6279045"/>
            <a:ext cx="609600" cy="55323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/>
          <p:cNvSpPr/>
          <p:nvPr userDrawn="1"/>
        </p:nvSpPr>
        <p:spPr>
          <a:xfrm>
            <a:off x="0" y="0"/>
            <a:ext cx="12192000" cy="1417320"/>
          </a:xfrm>
          <a:prstGeom prst="rect">
            <a:avLst/>
          </a:prstGeom>
          <a:solidFill>
            <a:srgbClr val="3D6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832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6279045"/>
            <a:ext cx="12192000" cy="5789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1/8/18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1417320"/>
          </a:xfrm>
          <a:prstGeom prst="rect">
            <a:avLst/>
          </a:prstGeom>
          <a:solidFill>
            <a:srgbClr val="3D6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3" y="6298023"/>
            <a:ext cx="2031997" cy="515282"/>
          </a:xfrm>
          <a:prstGeom prst="rect">
            <a:avLst/>
          </a:prstGeom>
        </p:spPr>
      </p:pic>
      <p:pic>
        <p:nvPicPr>
          <p:cNvPr id="11" name="Picture 10" descr="Image result for geoscience and cyberinfrastructure"/>
          <p:cNvPicPr/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9200" y="6279045"/>
            <a:ext cx="609600" cy="5532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00576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4"/>
          </a:xfrm>
        </p:spPr>
        <p:txBody>
          <a:bodyPr anchor="t"/>
          <a:lstStyle>
            <a:lvl1pPr algn="l">
              <a:defRPr sz="4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1/8/18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372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Overlay-ContentSlid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187326"/>
            <a:ext cx="11770783" cy="648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A8E98D-10DD-49BB-903C-53E886D1D57C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1AA8F0-53DF-4A49-A82E-6AD1ACC16C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6175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1/8/18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2642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3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1/8/18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80865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1/8/18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2288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1/8/18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3090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2"/>
            <a:ext cx="4011084" cy="4691063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1/8/18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1055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1/8/18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83358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1/8/18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1141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1/8/18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3326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Overlay-SectionHead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7" y="187325"/>
            <a:ext cx="11768667" cy="648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5" y="2591361"/>
            <a:ext cx="10111316" cy="1362075"/>
          </a:xfrm>
        </p:spPr>
        <p:txBody>
          <a:bodyPr>
            <a:noAutofit/>
          </a:bodyPr>
          <a:lstStyle>
            <a:lvl1pPr algn="l">
              <a:defRPr sz="4400" b="1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285" y="3950355"/>
            <a:ext cx="10111316" cy="1500187"/>
          </a:xfrm>
        </p:spPr>
        <p:txBody>
          <a:bodyPr/>
          <a:lstStyle>
            <a:lvl1pPr marL="0" indent="0" algn="l">
              <a:spcBef>
                <a:spcPts val="600"/>
              </a:spcBef>
              <a:buNone/>
              <a:defRPr sz="20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7A8CFB-070A-4175-9A02-B3D4CD555D8B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CDF264-2EEB-41C2-87D2-662F59B0B8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5410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Overlay-ContentSlid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187326"/>
            <a:ext cx="11770783" cy="648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283" y="1828800"/>
            <a:ext cx="4876800" cy="42195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1388" y="1828800"/>
            <a:ext cx="4876800" cy="42195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DB1677-8115-4F92-989F-82C81427129D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025D5A-6309-4AB2-9012-CA85E168FFE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9162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Overlay-ContentSlid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187326"/>
            <a:ext cx="11770783" cy="648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1166284" y="2286000"/>
            <a:ext cx="4749800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421968" y="2286000"/>
            <a:ext cx="4754033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166284" y="2286000"/>
            <a:ext cx="4749800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421968" y="2286000"/>
            <a:ext cx="4754033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5" y="381000"/>
            <a:ext cx="10111316" cy="104438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284" y="1438835"/>
            <a:ext cx="4876800" cy="789828"/>
          </a:xfrm>
        </p:spPr>
        <p:txBody>
          <a:bodyPr anchor="b">
            <a:noAutofit/>
          </a:bodyPr>
          <a:lstStyle>
            <a:lvl1pPr marL="0" indent="0" algn="ctr">
              <a:lnSpc>
                <a:spcPts val="3000"/>
              </a:lnSpc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39284" y="2362200"/>
            <a:ext cx="4876800" cy="36861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3800" y="1438835"/>
            <a:ext cx="4876800" cy="789828"/>
          </a:xfrm>
        </p:spPr>
        <p:txBody>
          <a:bodyPr anchor="b">
            <a:noAutofit/>
          </a:bodyPr>
          <a:lstStyle>
            <a:lvl1pPr marL="0" indent="0" algn="ctr">
              <a:lnSpc>
                <a:spcPts val="3000"/>
              </a:lnSpc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3800" y="2362200"/>
            <a:ext cx="4876800" cy="36861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2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A81428-2671-4BF7-81CB-3D831E7914DE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4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FB0F42-F99C-437C-8749-DF78B949046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578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Overlay-ContentSlid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187326"/>
            <a:ext cx="11770783" cy="648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283" y="1828801"/>
            <a:ext cx="10113435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1039283" y="3991816"/>
            <a:ext cx="10113435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A5F5C8-CCD3-43AF-AABB-00EAC97844DD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CB9F5C-0757-4998-B065-4CD1DC8FF21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3747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 descr="Overlay-ContentSlid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187326"/>
            <a:ext cx="11770783" cy="648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1271" y="1828801"/>
            <a:ext cx="48768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6281271" y="3991816"/>
            <a:ext cx="48768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1039283" y="1828800"/>
            <a:ext cx="4876800" cy="42195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A89C08-8BE0-4949-BEA2-4BBADDD3D5A8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2D5D84-6290-439F-A84B-46E6105E58D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1704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Overlay-ContentSlid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187326"/>
            <a:ext cx="11770783" cy="648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Content Placeholder 2"/>
          <p:cNvSpPr>
            <a:spLocks noGrp="1"/>
          </p:cNvSpPr>
          <p:nvPr>
            <p:ph sz="half" idx="14"/>
          </p:nvPr>
        </p:nvSpPr>
        <p:spPr>
          <a:xfrm>
            <a:off x="1039284" y="1828801"/>
            <a:ext cx="48768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5"/>
          </p:nvPr>
        </p:nvSpPr>
        <p:spPr>
          <a:xfrm>
            <a:off x="1039284" y="3991816"/>
            <a:ext cx="48768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6281271" y="1828801"/>
            <a:ext cx="48768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3"/>
          </p:nvPr>
        </p:nvSpPr>
        <p:spPr>
          <a:xfrm>
            <a:off x="6281271" y="3991816"/>
            <a:ext cx="48768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4E7E65-4987-4A0E-B901-33CE510D0805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92075B-43C1-4A0E-9B04-A35EED62CCD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5297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Overlay-ContentSlid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187326"/>
            <a:ext cx="11770783" cy="648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D66E79-C6E0-4C7D-A94F-F88635A3887B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E4CA4C-6B80-4B6F-B90C-29FB47D0B1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5796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7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Diagonal Corner Rectangle 7"/>
          <p:cNvSpPr/>
          <p:nvPr/>
        </p:nvSpPr>
        <p:spPr>
          <a:xfrm>
            <a:off x="254000" y="190500"/>
            <a:ext cx="11686117" cy="6478588"/>
          </a:xfrm>
          <a:prstGeom prst="round2DiagRect">
            <a:avLst>
              <a:gd name="adj1" fmla="val 9416"/>
              <a:gd name="adj2" fmla="val 0"/>
            </a:avLst>
          </a:prstGeom>
          <a:gradFill>
            <a:gsLst>
              <a:gs pos="17000">
                <a:schemeClr val="bg2"/>
              </a:gs>
              <a:gs pos="100000">
                <a:schemeClr val="tx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1039285" y="381001"/>
            <a:ext cx="10111316" cy="104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039285" y="1828801"/>
            <a:ext cx="10111316" cy="420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8000" y="6288089"/>
            <a:ext cx="2516717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1DC05EE-9914-4567-8523-589578587FDA}" type="datetimeFigureOut">
              <a:rPr lang="en-US" altLang="en-US"/>
              <a:pPr>
                <a:defRPr/>
              </a:pPr>
              <a:t>1/8/18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06900" y="6288089"/>
            <a:ext cx="6985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5634" y="219076"/>
            <a:ext cx="658284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721F710A-4BCB-4BA4-AF71-BCC07A1C3D1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  <p:sldLayoutId id="2147483963" r:id="rId15"/>
    <p:sldLayoutId id="2147483964" r:id="rId16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 kern="1200">
          <a:solidFill>
            <a:schemeClr val="bg1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bg1"/>
          </a:solidFill>
          <a:latin typeface="Trebuchet MS" charset="0"/>
          <a:ea typeface="MS PGothic" pitchFamily="34" charset="-128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bg1"/>
          </a:solidFill>
          <a:latin typeface="Trebuchet MS" charset="0"/>
          <a:ea typeface="MS PGothic" pitchFamily="34" charset="-128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bg1"/>
          </a:solidFill>
          <a:latin typeface="Trebuchet MS" charset="0"/>
          <a:ea typeface="MS PGothic" pitchFamily="34" charset="-128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bg1"/>
          </a:solidFill>
          <a:latin typeface="Trebuchet MS" charset="0"/>
          <a:ea typeface="MS PGothic" pitchFamily="34" charset="-128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bg1"/>
          </a:solidFill>
          <a:latin typeface="Trebuchet MS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bg1"/>
          </a:solidFill>
          <a:latin typeface="Trebuchet MS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bg1"/>
          </a:solidFill>
          <a:latin typeface="Trebuchet MS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bg1"/>
          </a:solidFill>
          <a:latin typeface="Trebuchet MS" charset="0"/>
          <a:ea typeface="ＭＳ Ｐゴシック" charset="0"/>
          <a:cs typeface="ＭＳ Ｐゴシック" charset="0"/>
        </a:defRPr>
      </a:lvl9pPr>
    </p:titleStyle>
    <p:bodyStyle>
      <a:lvl1pPr marL="282575" indent="-282575" algn="l" rtl="0" eaLnBrk="0" fontAlgn="base" hangingPunct="0">
        <a:spcBef>
          <a:spcPts val="2000"/>
        </a:spcBef>
        <a:spcAft>
          <a:spcPct val="0"/>
        </a:spcAft>
        <a:buFont typeface="Wingdings 2" panose="05020102010507070707" pitchFamily="18" charset="2"/>
        <a:buChar char=""/>
        <a:defRPr sz="2200" kern="1200">
          <a:solidFill>
            <a:schemeClr val="bg1"/>
          </a:solidFill>
          <a:latin typeface="+mn-lt"/>
          <a:ea typeface="MS PGothic" pitchFamily="34" charset="-128"/>
          <a:cs typeface="ＭＳ Ｐゴシック" charset="0"/>
        </a:defRPr>
      </a:lvl1pPr>
      <a:lvl2pPr marL="577850" indent="-295275" algn="l" rtl="0" eaLnBrk="0" fontAlgn="base" hangingPunct="0">
        <a:spcBef>
          <a:spcPts val="600"/>
        </a:spcBef>
        <a:spcAft>
          <a:spcPct val="0"/>
        </a:spcAft>
        <a:buFont typeface="Wingdings 2" panose="05020102010507070707" pitchFamily="18" charset="2"/>
        <a:buChar char=""/>
        <a:defRPr sz="2000" kern="1200">
          <a:solidFill>
            <a:schemeClr val="bg1"/>
          </a:solidFill>
          <a:latin typeface="+mn-lt"/>
          <a:ea typeface="MS PGothic" pitchFamily="34" charset="-128"/>
          <a:cs typeface="+mn-cs"/>
        </a:defRPr>
      </a:lvl2pPr>
      <a:lvl3pPr marL="860425" indent="-282575" algn="l" rtl="0" eaLnBrk="0" fontAlgn="base" hangingPunct="0">
        <a:spcBef>
          <a:spcPts val="600"/>
        </a:spcBef>
        <a:spcAft>
          <a:spcPct val="0"/>
        </a:spcAft>
        <a:buFont typeface="Wingdings 2" panose="05020102010507070707" pitchFamily="18" charset="2"/>
        <a:buChar char=""/>
        <a:defRPr kern="1200">
          <a:solidFill>
            <a:schemeClr val="bg1"/>
          </a:solidFill>
          <a:latin typeface="+mn-lt"/>
          <a:ea typeface="MS PGothic" pitchFamily="34" charset="-128"/>
          <a:cs typeface="+mn-cs"/>
        </a:defRPr>
      </a:lvl3pPr>
      <a:lvl4pPr marL="1143000" indent="-282575" algn="l" rtl="0" eaLnBrk="0" fontAlgn="base" hangingPunct="0">
        <a:spcBef>
          <a:spcPts val="600"/>
        </a:spcBef>
        <a:spcAft>
          <a:spcPct val="0"/>
        </a:spcAft>
        <a:buFont typeface="Wingdings 2" panose="05020102010507070707" pitchFamily="18" charset="2"/>
        <a:buChar char=""/>
        <a:defRPr kern="1200">
          <a:solidFill>
            <a:schemeClr val="bg1"/>
          </a:solidFill>
          <a:latin typeface="+mn-lt"/>
          <a:ea typeface="MS PGothic" pitchFamily="34" charset="-128"/>
          <a:cs typeface="+mn-cs"/>
        </a:defRPr>
      </a:lvl4pPr>
      <a:lvl5pPr marL="1425575" indent="-282575" algn="l" rtl="0" eaLnBrk="0" fontAlgn="base" hangingPunct="0">
        <a:spcBef>
          <a:spcPts val="600"/>
        </a:spcBef>
        <a:spcAft>
          <a:spcPct val="0"/>
        </a:spcAft>
        <a:buFont typeface="Wingdings 2" panose="05020102010507070707" pitchFamily="18" charset="2"/>
        <a:buChar char=""/>
        <a:defRPr kern="1200">
          <a:solidFill>
            <a:schemeClr val="bg1"/>
          </a:solidFill>
          <a:latin typeface="+mn-lt"/>
          <a:ea typeface="MS PGothic" pitchFamily="34" charset="-128"/>
          <a:cs typeface="+mn-cs"/>
        </a:defRPr>
      </a:lvl5pPr>
      <a:lvl6pPr marL="1711325" indent="-288925" algn="l" defTabSz="914400" rtl="0" eaLnBrk="1" latinLnBrk="0" hangingPunct="1">
        <a:spcBef>
          <a:spcPct val="20000"/>
        </a:spcBef>
        <a:buFont typeface="Wingdings 2" pitchFamily="18" charset="2"/>
        <a:buChar char=""/>
        <a:defRPr lang="en-US" sz="1800" kern="1200" dirty="0" smtClean="0">
          <a:solidFill>
            <a:schemeClr val="bg1"/>
          </a:solidFill>
          <a:latin typeface="+mn-lt"/>
          <a:ea typeface="+mn-ea"/>
          <a:cs typeface="+mn-cs"/>
        </a:defRPr>
      </a:lvl6pPr>
      <a:lvl7pPr marL="2000250" indent="-288925" algn="l" defTabSz="914400" rtl="0" eaLnBrk="1" latinLnBrk="0" hangingPunct="1">
        <a:spcBef>
          <a:spcPct val="20000"/>
        </a:spcBef>
        <a:buFont typeface="Wingdings 2" pitchFamily="18" charset="2"/>
        <a:buChar char=""/>
        <a:defRPr lang="en-US" sz="1800" kern="1200" dirty="0" smtClean="0">
          <a:solidFill>
            <a:schemeClr val="bg1"/>
          </a:solidFill>
          <a:latin typeface="+mn-lt"/>
          <a:ea typeface="+mn-ea"/>
          <a:cs typeface="+mn-cs"/>
        </a:defRPr>
      </a:lvl7pPr>
      <a:lvl8pPr marL="2290763" indent="-288925" algn="l" defTabSz="914400" rtl="0" eaLnBrk="1" latinLnBrk="0" hangingPunct="1">
        <a:spcBef>
          <a:spcPct val="20000"/>
        </a:spcBef>
        <a:buFont typeface="Wingdings 2" pitchFamily="18" charset="2"/>
        <a:buChar char=""/>
        <a:defRPr lang="en-US" sz="1800" kern="1200" dirty="0" smtClean="0">
          <a:solidFill>
            <a:schemeClr val="bg1"/>
          </a:solidFill>
          <a:latin typeface="+mn-lt"/>
          <a:ea typeface="+mn-ea"/>
          <a:cs typeface="+mn-cs"/>
        </a:defRPr>
      </a:lvl8pPr>
      <a:lvl9pPr marL="2571750" indent="-288925" algn="l" defTabSz="914400" rtl="0" eaLnBrk="1" latinLnBrk="0" hangingPunct="1">
        <a:spcBef>
          <a:spcPct val="20000"/>
        </a:spcBef>
        <a:buFont typeface="Wingdings 2" pitchFamily="18" charset="2"/>
        <a:buChar char=""/>
        <a:defRPr lang="en-US" sz="1800" kern="1200" dirty="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fld id="{8B595B78-0D1E-4C45-9605-9333E543933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t>1/8/18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  <a:ea typeface="+mn-e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black">
                  <a:tint val="75000"/>
                </a:prstClr>
              </a:solidFill>
              <a:latin typeface="Calibri"/>
              <a:ea typeface="+mn-e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fld id="{F3E4604D-E33D-41A3-88E3-AD380313F9D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37319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1" r:id="rId1"/>
    <p:sldLayoutId id="2147484062" r:id="rId2"/>
    <p:sldLayoutId id="2147484063" r:id="rId3"/>
    <p:sldLayoutId id="2147484064" r:id="rId4"/>
    <p:sldLayoutId id="2147484065" r:id="rId5"/>
    <p:sldLayoutId id="2147484066" r:id="rId6"/>
    <p:sldLayoutId id="2147484067" r:id="rId7"/>
    <p:sldLayoutId id="2147484068" r:id="rId8"/>
    <p:sldLayoutId id="2147484069" r:id="rId9"/>
    <p:sldLayoutId id="2147484070" r:id="rId10"/>
    <p:sldLayoutId id="2147484071" r:id="rId11"/>
  </p:sldLayoutIdLst>
  <p:txStyles>
    <p:titleStyle>
      <a:lvl1pPr algn="ctr" defTabSz="1097280" rtl="0" eaLnBrk="1" latinLnBrk="0" hangingPunct="1"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1097280" rtl="0" eaLnBrk="1" latinLnBrk="0" hangingPunct="1">
        <a:spcBef>
          <a:spcPct val="20000"/>
        </a:spcBef>
        <a:buFont typeface="Arial" panose="020B0604020202020204" pitchFamily="34" charset="0"/>
        <a:buChar char="–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0.gif"/><Relationship Id="rId3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hyperlink" Target="http://inspire-geoportal.ec.europa.eu/resources/INSPIREResourcesReports/resourcesReport_2014-09-04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38573" y="2012509"/>
            <a:ext cx="8501494" cy="1470025"/>
          </a:xfrm>
        </p:spPr>
        <p:txBody>
          <a:bodyPr/>
          <a:lstStyle/>
          <a:p>
            <a:r>
              <a:rPr lang="en-US" sz="4800" b="1" dirty="0">
                <a:solidFill>
                  <a:srgbClr val="FFFF00"/>
                </a:solidFill>
              </a:rPr>
              <a:t>Metadata Enhancement in CINERGI</a:t>
            </a:r>
            <a:endParaRPr lang="en-US" sz="4800" b="1" i="1" dirty="0">
              <a:solidFill>
                <a:srgbClr val="FFFF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2" y="4344834"/>
            <a:ext cx="9016999" cy="1752600"/>
          </a:xfrm>
        </p:spPr>
        <p:txBody>
          <a:bodyPr>
            <a:normAutofit/>
          </a:bodyPr>
          <a:lstStyle/>
          <a:p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/>
              <a:t>Ilya Zaslavsky</a:t>
            </a:r>
          </a:p>
          <a:p>
            <a:r>
              <a:rPr lang="en-US" sz="2800" dirty="0"/>
              <a:t>San Diego Supercomputer Center, UCSD</a:t>
            </a:r>
          </a:p>
        </p:txBody>
      </p:sp>
    </p:spTree>
    <p:extLst>
      <p:ext uri="{BB962C8B-B14F-4D97-AF65-F5344CB8AC3E}">
        <p14:creationId xmlns:p14="http://schemas.microsoft.com/office/powerpoint/2010/main" val="4576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711" y="517518"/>
            <a:ext cx="6336367" cy="745758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128945" tIns="64473" rIns="128945" bIns="64473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1085850"/>
            <a:r>
              <a:rPr lang="en-US" sz="4000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GeoSciGraph</a:t>
            </a:r>
            <a:r>
              <a:rPr lang="en-US" sz="4000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Services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3198" y="1493125"/>
            <a:ext cx="10035302" cy="5185259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  <a:defRPr/>
            </a:pPr>
            <a:r>
              <a:rPr lang="en-US" b="1" kern="0" dirty="0"/>
              <a:t>Graph Services </a:t>
            </a:r>
            <a:r>
              <a:rPr lang="en-US" kern="0" dirty="0"/>
              <a:t>are used to navigate the graph by following user-specified relationships and finding neighborhoods. Another service locates the head of a clique (all pair connected subgraph) in an ontology graph.</a:t>
            </a:r>
          </a:p>
          <a:p>
            <a:pPr>
              <a:spcBef>
                <a:spcPts val="0"/>
              </a:spcBef>
              <a:spcAft>
                <a:spcPts val="600"/>
              </a:spcAft>
              <a:defRPr/>
            </a:pPr>
            <a:r>
              <a:rPr lang="en-US" b="1" kern="0" dirty="0"/>
              <a:t>Refine Services </a:t>
            </a:r>
            <a:r>
              <a:rPr lang="en-US" kern="0" dirty="0"/>
              <a:t>provides a gateway to </a:t>
            </a:r>
            <a:r>
              <a:rPr lang="en-US" kern="0" dirty="0" err="1"/>
              <a:t>OpenRefine</a:t>
            </a:r>
            <a:r>
              <a:rPr lang="en-US" kern="0" dirty="0"/>
              <a:t>, Google service to match entries in a data table to </a:t>
            </a:r>
            <a:br>
              <a:rPr lang="en-US" kern="0" dirty="0"/>
            </a:br>
            <a:r>
              <a:rPr lang="en-US" kern="0" dirty="0"/>
              <a:t>an ontology.</a:t>
            </a:r>
          </a:p>
          <a:p>
            <a:pPr>
              <a:spcBef>
                <a:spcPts val="0"/>
              </a:spcBef>
              <a:spcAft>
                <a:spcPts val="600"/>
              </a:spcAft>
              <a:defRPr/>
            </a:pPr>
            <a:r>
              <a:rPr lang="en-US" b="1" kern="0" dirty="0"/>
              <a:t>Cypher Utility Service</a:t>
            </a:r>
            <a:r>
              <a:rPr lang="en-US" kern="0" dirty="0"/>
              <a:t> is a </a:t>
            </a:r>
            <a:br>
              <a:rPr lang="en-US" kern="0" dirty="0"/>
            </a:br>
            <a:r>
              <a:rPr lang="en-US" kern="0" dirty="0"/>
              <a:t>pass-through service that </a:t>
            </a:r>
            <a:br>
              <a:rPr lang="en-US" kern="0" dirty="0"/>
            </a:br>
            <a:r>
              <a:rPr lang="en-US" kern="0" dirty="0"/>
              <a:t>directs a user-specified Cypher </a:t>
            </a:r>
            <a:br>
              <a:rPr lang="en-US" kern="0" dirty="0"/>
            </a:br>
            <a:r>
              <a:rPr lang="en-US" kern="0" dirty="0"/>
              <a:t>query directly to the </a:t>
            </a:r>
            <a:br>
              <a:rPr lang="en-US" kern="0" dirty="0"/>
            </a:br>
            <a:r>
              <a:rPr lang="en-US" kern="0" dirty="0"/>
              <a:t>underlying Neo4J system. </a:t>
            </a:r>
          </a:p>
          <a:p>
            <a:pPr>
              <a:spcBef>
                <a:spcPts val="0"/>
              </a:spcBef>
              <a:spcAft>
                <a:spcPts val="600"/>
              </a:spcAft>
              <a:defRPr/>
            </a:pPr>
            <a:r>
              <a:rPr lang="en-US" b="1" kern="0" dirty="0"/>
              <a:t>Analyze Services </a:t>
            </a:r>
            <a:r>
              <a:rPr lang="en-US" kern="0" dirty="0"/>
              <a:t>provides a </a:t>
            </a:r>
            <a:br>
              <a:rPr lang="en-US" kern="0" dirty="0"/>
            </a:br>
            <a:r>
              <a:rPr lang="en-US" kern="0" dirty="0"/>
              <a:t>way to add custom-defined </a:t>
            </a:r>
            <a:br>
              <a:rPr lang="en-US" kern="0" dirty="0"/>
            </a:br>
            <a:r>
              <a:rPr lang="en-US" kern="0" dirty="0"/>
              <a:t>analyses into the </a:t>
            </a:r>
            <a:r>
              <a:rPr lang="en-US" kern="0" dirty="0" err="1"/>
              <a:t>GeoSciGraph</a:t>
            </a:r>
            <a:r>
              <a:rPr lang="en-US" kern="0" dirty="0"/>
              <a:t> </a:t>
            </a:r>
            <a:br>
              <a:rPr lang="en-US" kern="0" dirty="0"/>
            </a:br>
            <a:r>
              <a:rPr lang="en-US" kern="0" dirty="0"/>
              <a:t>system</a:t>
            </a:r>
            <a:endParaRPr lang="en-US" b="1" kern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941A07F-BAFC-4672-906E-1E034A8179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8" t="6601" r="11477" b="36098"/>
          <a:stretch/>
        </p:blipFill>
        <p:spPr>
          <a:xfrm>
            <a:off x="5427043" y="3482607"/>
            <a:ext cx="6456556" cy="263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40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573"/>
          <a:stretch/>
        </p:blipFill>
        <p:spPr>
          <a:xfrm>
            <a:off x="702857" y="247687"/>
            <a:ext cx="5475416" cy="31622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57" y="1951327"/>
            <a:ext cx="3494927" cy="254880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942492" y="480823"/>
            <a:ext cx="2385392" cy="1290489"/>
          </a:xfrm>
          <a:prstGeom prst="rect">
            <a:avLst/>
          </a:prstGeom>
          <a:solidFill>
            <a:srgbClr val="FFFF00"/>
          </a:solidFill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Over 1 million records</a:t>
            </a:r>
          </a:p>
        </p:txBody>
      </p:sp>
      <p:sp>
        <p:nvSpPr>
          <p:cNvPr id="7" name="Rectangle 6"/>
          <p:cNvSpPr/>
          <p:nvPr/>
        </p:nvSpPr>
        <p:spPr>
          <a:xfrm>
            <a:off x="8647798" y="2174537"/>
            <a:ext cx="2023250" cy="146927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From multiple repositories and EC contributions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9392175" y="4047038"/>
            <a:ext cx="2023250" cy="146927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Metadata automatically enhanced through CINERGI</a:t>
            </a:r>
          </a:p>
        </p:txBody>
      </p:sp>
      <p:sp>
        <p:nvSpPr>
          <p:cNvPr id="9" name="Rectangle 8"/>
          <p:cNvSpPr/>
          <p:nvPr/>
        </p:nvSpPr>
        <p:spPr>
          <a:xfrm>
            <a:off x="920727" y="4502279"/>
            <a:ext cx="5213370" cy="202806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Provenance tracing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Metadata editing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Automated semantic processing and indexing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Faceted 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Integration with EC Workbench</a:t>
            </a:r>
          </a:p>
        </p:txBody>
      </p:sp>
    </p:spTree>
    <p:extLst>
      <p:ext uri="{BB962C8B-B14F-4D97-AF65-F5344CB8AC3E}">
        <p14:creationId xmlns:p14="http://schemas.microsoft.com/office/powerpoint/2010/main" val="3579785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uiExpand="1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6690" y="226018"/>
            <a:ext cx="10111316" cy="1044575"/>
          </a:xfrm>
        </p:spPr>
        <p:txBody>
          <a:bodyPr/>
          <a:lstStyle/>
          <a:p>
            <a:r>
              <a:rPr lang="en-US" sz="4400" b="1" dirty="0"/>
              <a:t>Metadata Sources in DDH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6690" y="1533984"/>
            <a:ext cx="2262158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</a:rPr>
              <a:t>USGS </a:t>
            </a:r>
          </a:p>
          <a:p>
            <a:r>
              <a:rPr lang="en-US" sz="3200" dirty="0">
                <a:solidFill>
                  <a:srgbClr val="FFFF00"/>
                </a:solidFill>
              </a:rPr>
              <a:t>NOAA/NCEI</a:t>
            </a:r>
          </a:p>
          <a:p>
            <a:r>
              <a:rPr lang="en-US" sz="3200" dirty="0">
                <a:solidFill>
                  <a:srgbClr val="FFFF00"/>
                </a:solidFill>
              </a:rPr>
              <a:t>CUAHSI</a:t>
            </a:r>
          </a:p>
          <a:p>
            <a:r>
              <a:rPr lang="en-US" sz="3200" dirty="0">
                <a:solidFill>
                  <a:srgbClr val="FFFF00"/>
                </a:solidFill>
              </a:rPr>
              <a:t>Data.gov</a:t>
            </a:r>
          </a:p>
          <a:p>
            <a:r>
              <a:rPr lang="en-US" sz="3200" dirty="0">
                <a:solidFill>
                  <a:srgbClr val="FFFF00"/>
                </a:solidFill>
              </a:rPr>
              <a:t>USGIN</a:t>
            </a:r>
          </a:p>
          <a:p>
            <a:r>
              <a:rPr lang="en-US" sz="3200" dirty="0">
                <a:solidFill>
                  <a:srgbClr val="FFFF00"/>
                </a:solidFill>
              </a:rPr>
              <a:t>NGDS</a:t>
            </a:r>
          </a:p>
          <a:p>
            <a:r>
              <a:rPr lang="en-US" sz="3200" dirty="0">
                <a:solidFill>
                  <a:srgbClr val="FFFF00"/>
                </a:solidFill>
              </a:rPr>
              <a:t>CZO</a:t>
            </a:r>
          </a:p>
          <a:p>
            <a:r>
              <a:rPr lang="en-US" sz="3200" dirty="0">
                <a:solidFill>
                  <a:srgbClr val="FFFF00"/>
                </a:solidFill>
              </a:rPr>
              <a:t>NCDC</a:t>
            </a:r>
          </a:p>
          <a:p>
            <a:r>
              <a:rPr lang="en-US" sz="3200" dirty="0">
                <a:solidFill>
                  <a:srgbClr val="FFFF00"/>
                </a:solidFill>
              </a:rPr>
              <a:t>CORIS</a:t>
            </a:r>
          </a:p>
          <a:p>
            <a:r>
              <a:rPr lang="en-US" sz="3200" dirty="0" err="1">
                <a:solidFill>
                  <a:srgbClr val="FFFF00"/>
                </a:solidFill>
              </a:rPr>
              <a:t>DataCite</a:t>
            </a:r>
            <a:endParaRPr lang="en-US" sz="3200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73397" y="1533984"/>
            <a:ext cx="7274748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</a:rPr>
              <a:t>Re3data/</a:t>
            </a:r>
            <a:r>
              <a:rPr lang="en-US" sz="3200" dirty="0" err="1">
                <a:solidFill>
                  <a:srgbClr val="FFFF00"/>
                </a:solidFill>
              </a:rPr>
              <a:t>databib</a:t>
            </a:r>
            <a:endParaRPr lang="en-US" sz="3200" dirty="0">
              <a:solidFill>
                <a:srgbClr val="FFFF00"/>
              </a:solidFill>
            </a:endParaRPr>
          </a:p>
          <a:p>
            <a:r>
              <a:rPr lang="en-US" sz="3200" dirty="0">
                <a:solidFill>
                  <a:srgbClr val="FFFF00"/>
                </a:solidFill>
              </a:rPr>
              <a:t>EarthCube projects</a:t>
            </a:r>
          </a:p>
          <a:p>
            <a:r>
              <a:rPr lang="en-US" sz="3200" dirty="0">
                <a:solidFill>
                  <a:srgbClr val="FFFF00"/>
                </a:solidFill>
              </a:rPr>
              <a:t>RCNs: C4P, SEN, ECOGEO, CRESCYNT</a:t>
            </a:r>
          </a:p>
          <a:p>
            <a:r>
              <a:rPr lang="en-US" sz="3200" dirty="0">
                <a:solidFill>
                  <a:srgbClr val="FFFF00"/>
                </a:solidFill>
              </a:rPr>
              <a:t>Model catalogs (NOAA, EPA, TESS)</a:t>
            </a:r>
          </a:p>
          <a:p>
            <a:r>
              <a:rPr lang="en-US" sz="3200" dirty="0">
                <a:solidFill>
                  <a:srgbClr val="FFFF00"/>
                </a:solidFill>
              </a:rPr>
              <a:t>Geoscience Australia</a:t>
            </a:r>
          </a:p>
          <a:p>
            <a:r>
              <a:rPr lang="en-US" sz="3200" dirty="0" err="1">
                <a:solidFill>
                  <a:srgbClr val="FFFF00"/>
                </a:solidFill>
              </a:rPr>
              <a:t>OpenTopography</a:t>
            </a:r>
            <a:endParaRPr lang="en-US" sz="3200" dirty="0">
              <a:solidFill>
                <a:srgbClr val="FFFF00"/>
              </a:solidFill>
            </a:endParaRPr>
          </a:p>
          <a:p>
            <a:r>
              <a:rPr lang="en-US" sz="3200" dirty="0">
                <a:solidFill>
                  <a:srgbClr val="FFFF00"/>
                </a:solidFill>
              </a:rPr>
              <a:t>IEDA (MGDS, ECL, </a:t>
            </a:r>
            <a:r>
              <a:rPr lang="en-US" sz="3200" dirty="0" err="1">
                <a:solidFill>
                  <a:srgbClr val="FFFF00"/>
                </a:solidFill>
              </a:rPr>
              <a:t>MetPetDB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  <a:p>
            <a:r>
              <a:rPr lang="en-US" sz="3200" dirty="0" err="1">
                <a:solidFill>
                  <a:srgbClr val="FFFF00"/>
                </a:solidFill>
              </a:rPr>
              <a:t>EarthRef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MagIC</a:t>
            </a:r>
            <a:endParaRPr lang="en-US" sz="3200" dirty="0">
              <a:solidFill>
                <a:srgbClr val="FFFF00"/>
              </a:solidFill>
            </a:endParaRPr>
          </a:p>
          <a:p>
            <a:r>
              <a:rPr lang="en-US" sz="3200" dirty="0">
                <a:solidFill>
                  <a:srgbClr val="FFFF00"/>
                </a:solidFill>
              </a:rPr>
              <a:t>CINERGI Cyberinfrastructure resources</a:t>
            </a:r>
          </a:p>
          <a:p>
            <a:r>
              <a:rPr lang="en-US" sz="3200" dirty="0">
                <a:solidFill>
                  <a:srgbClr val="FFFF00"/>
                </a:solidFill>
              </a:rPr>
              <a:t>DDH use cases</a:t>
            </a:r>
          </a:p>
        </p:txBody>
      </p:sp>
    </p:spTree>
    <p:extLst>
      <p:ext uri="{BB962C8B-B14F-4D97-AF65-F5344CB8AC3E}">
        <p14:creationId xmlns:p14="http://schemas.microsoft.com/office/powerpoint/2010/main" val="206337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>
            <a:extLst>
              <a:ext uri="{FF2B5EF4-FFF2-40B4-BE49-F238E27FC236}">
                <a16:creationId xmlns:a16="http://schemas.microsoft.com/office/drawing/2014/main" xmlns="" id="{80340DD2-B9D4-4A1D-8D30-452C4057A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852" y="1949326"/>
            <a:ext cx="5358624" cy="39079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C71BBCF-65EB-4A81-858F-1E759AD96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332" y="1355272"/>
            <a:ext cx="7261568" cy="298904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2A36F666-7B20-49EC-8260-EB8693FFA7A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7" b="60953"/>
          <a:stretch/>
        </p:blipFill>
        <p:spPr>
          <a:xfrm>
            <a:off x="574116" y="4279002"/>
            <a:ext cx="4729238" cy="2285083"/>
          </a:xfrm>
          <a:prstGeom prst="rect">
            <a:avLst/>
          </a:prstGeom>
        </p:spPr>
      </p:pic>
      <p:sp>
        <p:nvSpPr>
          <p:cNvPr id="57" name="Title 1">
            <a:extLst>
              <a:ext uri="{FF2B5EF4-FFF2-40B4-BE49-F238E27FC236}">
                <a16:creationId xmlns:a16="http://schemas.microsoft.com/office/drawing/2014/main" xmlns="" id="{2D8E109F-AC14-4BB1-80A2-B102D80688D9}"/>
              </a:ext>
            </a:extLst>
          </p:cNvPr>
          <p:cNvSpPr txBox="1">
            <a:spLocks/>
          </p:cNvSpPr>
          <p:nvPr/>
        </p:nvSpPr>
        <p:spPr bwMode="auto">
          <a:xfrm>
            <a:off x="1976626" y="236151"/>
            <a:ext cx="7055380" cy="930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bg1"/>
                </a:solidFill>
                <a:latin typeface="+mj-lt"/>
                <a:ea typeface="MS PGothic" pitchFamily="34" charset="-128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bg1"/>
                </a:solidFill>
                <a:latin typeface="Trebuchet MS" charset="0"/>
                <a:ea typeface="MS PGothic" pitchFamily="34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bg1"/>
                </a:solidFill>
                <a:latin typeface="Trebuchet MS" charset="0"/>
                <a:ea typeface="MS PGothic" pitchFamily="34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bg1"/>
                </a:solidFill>
                <a:latin typeface="Trebuchet MS" charset="0"/>
                <a:ea typeface="MS PGothic" pitchFamily="34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bg1"/>
                </a:solidFill>
                <a:latin typeface="Trebuchet MS" charset="0"/>
                <a:ea typeface="MS PGothic" pitchFamily="34" charset="-128"/>
                <a:cs typeface="ＭＳ Ｐゴシック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chemeClr val="bg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chemeClr val="bg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chemeClr val="bg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chemeClr val="bg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dirty="0"/>
              <a:t>New Curation Model</a:t>
            </a:r>
          </a:p>
        </p:txBody>
      </p:sp>
    </p:spTree>
    <p:extLst>
      <p:ext uri="{BB962C8B-B14F-4D97-AF65-F5344CB8AC3E}">
        <p14:creationId xmlns:p14="http://schemas.microsoft.com/office/powerpoint/2010/main" val="1716942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b="1" dirty="0"/>
              <a:t>Interesting issues…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46" y="1225662"/>
            <a:ext cx="11537372" cy="5278835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Semantic assignment</a:t>
            </a:r>
          </a:p>
          <a:p>
            <a:pPr lvl="1"/>
            <a:r>
              <a:rPr lang="en-US" sz="2400" dirty="0"/>
              <a:t>Selecting which ontology IDs to use when conflicts </a:t>
            </a:r>
            <a:br>
              <a:rPr lang="en-US" sz="2400" dirty="0"/>
            </a:br>
            <a:r>
              <a:rPr lang="en-US" sz="2400" dirty="0"/>
              <a:t>(machine learning)</a:t>
            </a:r>
          </a:p>
          <a:p>
            <a:pPr lvl="1"/>
            <a:r>
              <a:rPr lang="en-US" sz="2400" dirty="0"/>
              <a:t>Our ability to detect concepts and assign keywords</a:t>
            </a:r>
            <a:br>
              <a:rPr lang="en-US" sz="2400" dirty="0"/>
            </a:br>
            <a:r>
              <a:rPr lang="en-US" sz="2400" dirty="0"/>
              <a:t> may not match ontology’s level of detail</a:t>
            </a:r>
          </a:p>
          <a:p>
            <a:pPr lvl="1"/>
            <a:r>
              <a:rPr lang="en-US" sz="2400" dirty="0"/>
              <a:t>Scalable ontology alignment</a:t>
            </a:r>
          </a:p>
          <a:p>
            <a:r>
              <a:rPr lang="en-US" sz="2400" dirty="0"/>
              <a:t>Enabling faceting and search</a:t>
            </a:r>
          </a:p>
          <a:p>
            <a:pPr lvl="1"/>
            <a:r>
              <a:rPr lang="en-US" sz="2400" dirty="0"/>
              <a:t>Pre-defining upper facets; adjusting underlying ontology </a:t>
            </a:r>
            <a:br>
              <a:rPr lang="en-US" sz="2400" dirty="0"/>
            </a:br>
            <a:r>
              <a:rPr lang="en-US" sz="2400" dirty="0"/>
              <a:t>fragments for consistency; customizing for specific communities</a:t>
            </a:r>
            <a:br>
              <a:rPr lang="en-US" sz="2400" dirty="0"/>
            </a:br>
            <a:r>
              <a:rPr lang="en-US" sz="2400" dirty="0"/>
              <a:t>(</a:t>
            </a:r>
            <a:r>
              <a:rPr lang="en-US" sz="2400" dirty="0" err="1"/>
              <a:t>eg</a:t>
            </a:r>
            <a:r>
              <a:rPr lang="en-US" sz="2400" dirty="0"/>
              <a:t> promoting domain-specific search facets)</a:t>
            </a:r>
          </a:p>
          <a:p>
            <a:r>
              <a:rPr lang="en-US" sz="2400" dirty="0"/>
              <a:t>Generating corpus of text to analyze</a:t>
            </a:r>
          </a:p>
          <a:p>
            <a:r>
              <a:rPr lang="en-US" sz="2400" dirty="0"/>
              <a:t>Cross-granularity search</a:t>
            </a:r>
          </a:p>
          <a:p>
            <a:r>
              <a:rPr lang="en-US" sz="2400" dirty="0"/>
              <a:t>Criteria of success (Quality of search? Interoperability? Engaging domain users)</a:t>
            </a:r>
          </a:p>
          <a:p>
            <a:pPr lvl="1"/>
            <a:endParaRPr lang="en-US" dirty="0"/>
          </a:p>
        </p:txBody>
      </p:sp>
      <p:pic>
        <p:nvPicPr>
          <p:cNvPr id="1026" name="Picture 2" descr="http://lh6.ggpht.com/SWGjLSdKmQ-e3iVuYMLuN1883SFSMekLs0mCxECzhUPrJT3Lve6Ou1YyGPw=s12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3272" y="207817"/>
            <a:ext cx="2701637" cy="341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3657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50" y="570850"/>
            <a:ext cx="5361413" cy="5953936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sz="3200" b="1" dirty="0">
                <a:solidFill>
                  <a:srgbClr val="FFC000"/>
                </a:solidFill>
              </a:rPr>
              <a:t>DDH is based on CINERGI technology for: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C000"/>
                </a:solidFill>
              </a:rPr>
              <a:t>Metadata enhancement, using an extendable metadata augmentation platform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C000"/>
                </a:solidFill>
              </a:rPr>
              <a:t>Semantic annotation, leveraging text analytics and a large composite ontology 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C000"/>
                </a:solidFill>
              </a:rPr>
              <a:t>Distributed metadata curation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C000"/>
                </a:solidFill>
              </a:rPr>
              <a:t>Faceted search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920352" y="570851"/>
            <a:ext cx="5873857" cy="5953936"/>
          </a:xfrm>
          <a:prstGeom prst="rect">
            <a:avLst/>
          </a:prstGeom>
          <a:solidFill>
            <a:srgbClr val="00B05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2575" indent="-282575" algn="l" rtl="0" eaLnBrk="0" fontAlgn="base" hangingPunct="0">
              <a:spcBef>
                <a:spcPts val="2000"/>
              </a:spcBef>
              <a:spcAft>
                <a:spcPct val="0"/>
              </a:spcAft>
              <a:buFont typeface="Wingdings 2" panose="05020102010507070707" pitchFamily="18" charset="2"/>
              <a:buChar char=""/>
              <a:defRPr sz="2200" kern="1200">
                <a:solidFill>
                  <a:schemeClr val="bg1"/>
                </a:solidFill>
                <a:latin typeface="+mn-lt"/>
                <a:ea typeface="MS PGothic" pitchFamily="34" charset="-128"/>
                <a:cs typeface="ＭＳ Ｐゴシック" charset="0"/>
              </a:defRPr>
            </a:lvl1pPr>
            <a:lvl2pPr marL="577850" indent="-295275" algn="l" rtl="0" eaLnBrk="0" fontAlgn="base" hangingPunct="0">
              <a:spcBef>
                <a:spcPts val="600"/>
              </a:spcBef>
              <a:spcAft>
                <a:spcPct val="0"/>
              </a:spcAft>
              <a:buFont typeface="Wingdings 2" panose="05020102010507070707" pitchFamily="18" charset="2"/>
              <a:buChar char=""/>
              <a:defRPr sz="2000" kern="1200">
                <a:solidFill>
                  <a:schemeClr val="bg1"/>
                </a:solidFill>
                <a:latin typeface="+mn-lt"/>
                <a:ea typeface="MS PGothic" pitchFamily="34" charset="-128"/>
                <a:cs typeface="+mn-cs"/>
              </a:defRPr>
            </a:lvl2pPr>
            <a:lvl3pPr marL="860425" indent="-282575" algn="l" rtl="0" eaLnBrk="0" fontAlgn="base" hangingPunct="0">
              <a:spcBef>
                <a:spcPts val="600"/>
              </a:spcBef>
              <a:spcAft>
                <a:spcPct val="0"/>
              </a:spcAft>
              <a:buFont typeface="Wingdings 2" panose="05020102010507070707" pitchFamily="18" charset="2"/>
              <a:buChar char=""/>
              <a:defRPr kern="1200">
                <a:solidFill>
                  <a:schemeClr val="bg1"/>
                </a:solidFill>
                <a:latin typeface="+mn-lt"/>
                <a:ea typeface="MS PGothic" pitchFamily="34" charset="-128"/>
                <a:cs typeface="+mn-cs"/>
              </a:defRPr>
            </a:lvl3pPr>
            <a:lvl4pPr marL="1143000" indent="-282575" algn="l" rtl="0" eaLnBrk="0" fontAlgn="base" hangingPunct="0">
              <a:spcBef>
                <a:spcPts val="600"/>
              </a:spcBef>
              <a:spcAft>
                <a:spcPct val="0"/>
              </a:spcAft>
              <a:buFont typeface="Wingdings 2" panose="05020102010507070707" pitchFamily="18" charset="2"/>
              <a:buChar char=""/>
              <a:defRPr kern="1200">
                <a:solidFill>
                  <a:schemeClr val="bg1"/>
                </a:solidFill>
                <a:latin typeface="+mn-lt"/>
                <a:ea typeface="MS PGothic" pitchFamily="34" charset="-128"/>
                <a:cs typeface="+mn-cs"/>
              </a:defRPr>
            </a:lvl4pPr>
            <a:lvl5pPr marL="1425575" indent="-282575" algn="l" rtl="0" eaLnBrk="0" fontAlgn="base" hangingPunct="0">
              <a:spcBef>
                <a:spcPts val="600"/>
              </a:spcBef>
              <a:spcAft>
                <a:spcPct val="0"/>
              </a:spcAft>
              <a:buFont typeface="Wingdings 2" panose="05020102010507070707" pitchFamily="18" charset="2"/>
              <a:buChar char=""/>
              <a:defRPr kern="1200">
                <a:solidFill>
                  <a:schemeClr val="bg1"/>
                </a:solidFill>
                <a:latin typeface="+mn-lt"/>
                <a:ea typeface="MS PGothic" pitchFamily="34" charset="-128"/>
                <a:cs typeface="+mn-cs"/>
              </a:defRPr>
            </a:lvl5pPr>
            <a:lvl6pPr marL="1711325" indent="-288925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"/>
              <a:defRPr lang="en-US" sz="18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000250" indent="-288925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"/>
              <a:defRPr lang="en-US" sz="18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2290763" indent="-288925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"/>
              <a:defRPr lang="en-US" sz="18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2571750" indent="-288925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"/>
              <a:defRPr lang="en-US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3200" b="1" dirty="0">
                <a:solidFill>
                  <a:srgbClr val="FFFF00"/>
                </a:solidFill>
              </a:rPr>
              <a:t>DDH focus: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FFFF00"/>
                </a:solidFill>
              </a:rPr>
              <a:t>Improved search over expanded inventory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FFFF00"/>
                </a:solidFill>
              </a:rPr>
              <a:t>Enhanced ontology: additional vocabularies and relationships (semantic proxy, spatial, temporal)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FFFF00"/>
                </a:solidFill>
              </a:rPr>
              <a:t>Deeper dataset and repository registration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FFFF00"/>
                </a:solidFill>
              </a:rPr>
              <a:t>Search across granularity levels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FFFF00"/>
                </a:solidFill>
              </a:rPr>
              <a:t>EarthCube workbench integration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FFFF00"/>
                </a:solidFill>
              </a:rPr>
              <a:t>Complex discovery use cases</a:t>
            </a:r>
          </a:p>
          <a:p>
            <a:pPr>
              <a:spcBef>
                <a:spcPts val="600"/>
              </a:spcBef>
            </a:pPr>
            <a:endParaRPr lang="en-US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6226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A476BA-82DA-4DF0-8DEF-7B9406D6B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in the afternoon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3AE55E7-908A-4C2D-9A6D-E7DF90929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9285" y="1632857"/>
            <a:ext cx="10111316" cy="4637314"/>
          </a:xfrm>
        </p:spPr>
        <p:txBody>
          <a:bodyPr/>
          <a:lstStyle/>
          <a:p>
            <a:r>
              <a:rPr lang="en-US" sz="2400" dirty="0"/>
              <a:t>Four key operations:</a:t>
            </a:r>
          </a:p>
          <a:p>
            <a:pPr lvl="1"/>
            <a:r>
              <a:rPr lang="en-US" sz="2400" dirty="0"/>
              <a:t>Search (text, spatial, temporal), over generated facets</a:t>
            </a:r>
          </a:p>
          <a:p>
            <a:pPr lvl="1"/>
            <a:r>
              <a:rPr lang="en-US" sz="2400" dirty="0"/>
              <a:t>Creating and indexing a semantically-enhanced ISO document </a:t>
            </a:r>
          </a:p>
          <a:p>
            <a:pPr lvl="1"/>
            <a:r>
              <a:rPr lang="en-US" sz="2400" dirty="0"/>
              <a:t>Metadata editing</a:t>
            </a:r>
          </a:p>
          <a:p>
            <a:pPr lvl="1"/>
            <a:r>
              <a:rPr lang="en-US" sz="2400" dirty="0"/>
              <a:t>Adding your own enhancer</a:t>
            </a:r>
          </a:p>
          <a:p>
            <a:r>
              <a:rPr lang="en-US" sz="2400" dirty="0"/>
              <a:t>Exploring the ontology</a:t>
            </a:r>
          </a:p>
          <a:p>
            <a:r>
              <a:rPr lang="en-US" sz="2400" dirty="0"/>
              <a:t>Exploring service APIs</a:t>
            </a:r>
          </a:p>
          <a:p>
            <a:pPr lvl="1"/>
            <a:r>
              <a:rPr lang="en-US" sz="2400" dirty="0" err="1"/>
              <a:t>SciGraph</a:t>
            </a:r>
            <a:endParaRPr lang="en-US" sz="2400" dirty="0"/>
          </a:p>
          <a:p>
            <a:pPr lvl="1"/>
            <a:r>
              <a:rPr lang="en-US" sz="2400" dirty="0"/>
              <a:t>CINERGI</a:t>
            </a:r>
            <a:r>
              <a:rPr lang="en-US" sz="2400"/>
              <a:t>/foundry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3924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Georgia" panose="02040502050405020303" pitchFamily="18" charset="0"/>
              </a:rPr>
              <a:t>EarthCube</a:t>
            </a: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80" i="1" dirty="0"/>
              <a:t>“</a:t>
            </a:r>
            <a:r>
              <a:rPr lang="en-US" sz="2880" i="1" dirty="0" err="1"/>
              <a:t>EarthCube</a:t>
            </a:r>
            <a:r>
              <a:rPr lang="en-US" sz="2880" i="1" dirty="0"/>
              <a:t> is a community effort to promote interdisciplinary geoscience by enabling technology, organization, and culture that facilitates connectivity through standards and protocols to existing and emerging resources.” </a:t>
            </a:r>
          </a:p>
          <a:p>
            <a:pPr marL="0" indent="0" algn="ctr">
              <a:buNone/>
            </a:pPr>
            <a:endParaRPr lang="en-US" sz="2400" b="1" dirty="0"/>
          </a:p>
          <a:p>
            <a:pPr marL="0" indent="0" algn="ctr">
              <a:buNone/>
            </a:pPr>
            <a:r>
              <a:rPr lang="en-US" sz="2400" b="1" dirty="0"/>
              <a:t>NSF &amp; GEOSCIENCE COMMUNITY PARTNERSHIP </a:t>
            </a:r>
          </a:p>
          <a:p>
            <a:pPr marL="0" indent="0" algn="ctr">
              <a:buNone/>
            </a:pPr>
            <a:r>
              <a:rPr lang="en-US" sz="2640" dirty="0">
                <a:solidFill>
                  <a:srgbClr val="C00000"/>
                </a:solidFill>
              </a:rPr>
              <a:t>Geoscience community involvement in decision-making processes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 descr="Image result for geoscience and cyberinfrastructure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5072" y="4983480"/>
            <a:ext cx="1069848" cy="109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4892040"/>
            <a:ext cx="1280160" cy="1280160"/>
          </a:xfrm>
          <a:prstGeom prst="rect">
            <a:avLst/>
          </a:prstGeom>
        </p:spPr>
      </p:pic>
      <p:sp>
        <p:nvSpPr>
          <p:cNvPr id="12" name="Left-Right Arrow 11"/>
          <p:cNvSpPr/>
          <p:nvPr/>
        </p:nvSpPr>
        <p:spPr>
          <a:xfrm>
            <a:off x="5181600" y="5394960"/>
            <a:ext cx="2011680" cy="274320"/>
          </a:xfrm>
          <a:prstGeom prst="left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644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Georgia" panose="02040502050405020303" pitchFamily="18" charset="0"/>
              </a:rPr>
              <a:t>EarthCube</a:t>
            </a: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 Strategy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880" y="1783080"/>
            <a:ext cx="4023360" cy="402336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078480" y="1691640"/>
            <a:ext cx="2651760" cy="210312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078480" y="4069080"/>
            <a:ext cx="2651760" cy="210312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370320" y="1691640"/>
            <a:ext cx="2651760" cy="210312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370320" y="4069080"/>
            <a:ext cx="2651760" cy="210312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35680" y="234572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prstClr val="black"/>
                </a:solidFill>
                <a:latin typeface="Calibri"/>
                <a:ea typeface="+mn-ea"/>
              </a:rPr>
              <a:t>Architecture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44240" y="4723162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prstClr val="black"/>
                </a:solidFill>
                <a:latin typeface="Calibri"/>
                <a:ea typeface="+mn-ea"/>
              </a:rPr>
              <a:t>Governance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101840" y="2240281"/>
            <a:ext cx="192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prstClr val="black"/>
                </a:solidFill>
                <a:latin typeface="Calibri"/>
                <a:ea typeface="+mn-ea"/>
              </a:rPr>
              <a:t>Funded Projects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918960" y="4709160"/>
            <a:ext cx="192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prstClr val="black"/>
                </a:solidFill>
                <a:latin typeface="Calibri"/>
                <a:ea typeface="+mn-ea"/>
              </a:rPr>
              <a:t>Community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75360" y="1874520"/>
            <a:ext cx="182880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Build on existing </a:t>
            </a:r>
          </a:p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resources, a </a:t>
            </a:r>
            <a:r>
              <a:rPr lang="en-US" sz="1920" dirty="0" err="1">
                <a:solidFill>
                  <a:prstClr val="black"/>
                </a:solidFill>
                <a:latin typeface="Calibri"/>
                <a:ea typeface="+mn-ea"/>
              </a:rPr>
              <a:t>SoS</a:t>
            </a: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 </a:t>
            </a:r>
          </a:p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approach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75360" y="4343401"/>
            <a:ext cx="182880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Represent community </a:t>
            </a:r>
          </a:p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and inform NSF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296400" y="1953459"/>
            <a:ext cx="2011680" cy="127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Develop CI that is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responsive to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community input &amp; assessment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296400" y="4330899"/>
            <a:ext cx="2103120" cy="127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Connect technical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development and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social/cultural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920" dirty="0">
                <a:solidFill>
                  <a:prstClr val="black"/>
                </a:solidFill>
                <a:latin typeface="Calibri"/>
                <a:ea typeface="+mn-ea"/>
              </a:rPr>
              <a:t>adoption </a:t>
            </a:r>
          </a:p>
        </p:txBody>
      </p:sp>
    </p:spTree>
    <p:extLst>
      <p:ext uri="{BB962C8B-B14F-4D97-AF65-F5344CB8AC3E}">
        <p14:creationId xmlns:p14="http://schemas.microsoft.com/office/powerpoint/2010/main" val="3027278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84" b="80351"/>
          <a:stretch/>
        </p:blipFill>
        <p:spPr>
          <a:xfrm>
            <a:off x="394446" y="155990"/>
            <a:ext cx="10570281" cy="3017515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480" t="37836" r="5093" b="37603"/>
          <a:stretch/>
        </p:blipFill>
        <p:spPr>
          <a:xfrm>
            <a:off x="394446" y="3173505"/>
            <a:ext cx="6918271" cy="2697934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2156" t="61871" r="24872" b="10379"/>
          <a:stretch/>
        </p:blipFill>
        <p:spPr>
          <a:xfrm>
            <a:off x="6826569" y="2879884"/>
            <a:ext cx="4968871" cy="3778472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935457" y="5871439"/>
            <a:ext cx="4106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white"/>
                </a:solidFill>
              </a:rPr>
              <a:t>FROM: </a:t>
            </a:r>
            <a:r>
              <a:rPr lang="en-US" sz="1200" dirty="0">
                <a:solidFill>
                  <a:prstClr val="white"/>
                </a:solidFill>
                <a:hlinkClick r:id="rId3"/>
              </a:rPr>
              <a:t>http://inspire-geoportal.ec.europa.eu/resources/INSPIREResourcesReports/resourcesReport_2014-09-04/</a:t>
            </a:r>
            <a:r>
              <a:rPr lang="en-US" sz="1200" dirty="0">
                <a:solidFill>
                  <a:prstClr val="white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414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1121" y="83321"/>
            <a:ext cx="8229600" cy="1143000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87" tIns="44450" rIns="90487" bIns="44450" numCol="1" anchor="ctr" anchorCtr="0" compatLnSpc="1">
            <a:prstTxWarp prst="textNoShape">
              <a:avLst/>
            </a:prstTxWarp>
          </a:bodyPr>
          <a:lstStyle/>
          <a:p>
            <a:pPr fontAlgn="base">
              <a:lnSpc>
                <a:spcPct val="95000"/>
              </a:lnSpc>
              <a:spcAft>
                <a:spcPct val="0"/>
              </a:spcAft>
            </a:pPr>
            <a:r>
              <a:rPr lang="en-US" sz="3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few notes on </a:t>
            </a:r>
            <a:r>
              <a:rPr lang="en-US" sz="3600" b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dissloved</a:t>
            </a:r>
            <a:r>
              <a:rPr lang="en-US" sz="3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oxygen…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1149" r="58896" b="64958"/>
          <a:stretch/>
        </p:blipFill>
        <p:spPr>
          <a:xfrm>
            <a:off x="420055" y="932322"/>
            <a:ext cx="6383738" cy="245838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18" t="13844" r="33301" b="8237"/>
          <a:stretch/>
        </p:blipFill>
        <p:spPr>
          <a:xfrm>
            <a:off x="2101121" y="2795516"/>
            <a:ext cx="3852473" cy="295306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1953" t="26228" r="14468" b="9533"/>
          <a:stretch/>
        </p:blipFill>
        <p:spPr>
          <a:xfrm>
            <a:off x="6900761" y="1302467"/>
            <a:ext cx="4674940" cy="328644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l="8780" t="27789" r="30890" b="46436"/>
          <a:stretch/>
        </p:blipFill>
        <p:spPr>
          <a:xfrm>
            <a:off x="5931097" y="4726902"/>
            <a:ext cx="5838734" cy="174369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/>
          <a:srcRect l="2227" t="23884" r="17666" b="42140"/>
          <a:stretch/>
        </p:blipFill>
        <p:spPr>
          <a:xfrm>
            <a:off x="776958" y="5028791"/>
            <a:ext cx="5176636" cy="153480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33840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5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5" y="272321"/>
            <a:ext cx="10859490" cy="1044575"/>
          </a:xfrm>
        </p:spPr>
        <p:txBody>
          <a:bodyPr/>
          <a:lstStyle/>
          <a:p>
            <a:r>
              <a:rPr lang="en-US" b="1" dirty="0"/>
              <a:t>The CINERGI Metadata Pipeline</a:t>
            </a:r>
            <a:r>
              <a:rPr lang="en-US" dirty="0"/>
              <a:t/>
            </a:r>
            <a:br>
              <a:rPr lang="en-US" dirty="0"/>
            </a:br>
            <a:r>
              <a:rPr lang="en-US" altLang="en-US" sz="2000" b="1" dirty="0">
                <a:solidFill>
                  <a:srgbClr val="FFFF00"/>
                </a:solidFill>
              </a:rPr>
              <a:t>CINERGI: </a:t>
            </a:r>
            <a:r>
              <a:rPr lang="en-US" altLang="en-US" sz="2000" b="1" u="sng" dirty="0">
                <a:solidFill>
                  <a:srgbClr val="FFFF00"/>
                </a:solidFill>
              </a:rPr>
              <a:t>C</a:t>
            </a:r>
            <a:r>
              <a:rPr lang="en-US" altLang="en-US" sz="2000" b="1" dirty="0">
                <a:solidFill>
                  <a:srgbClr val="FFFF00"/>
                </a:solidFill>
              </a:rPr>
              <a:t>ommunity </a:t>
            </a:r>
            <a:r>
              <a:rPr lang="en-US" altLang="en-US" sz="2000" b="1" u="sng" dirty="0">
                <a:solidFill>
                  <a:srgbClr val="FFFF00"/>
                </a:solidFill>
              </a:rPr>
              <a:t>In</a:t>
            </a:r>
            <a:r>
              <a:rPr lang="en-US" altLang="en-US" sz="2000" b="1" dirty="0">
                <a:solidFill>
                  <a:srgbClr val="FFFF00"/>
                </a:solidFill>
              </a:rPr>
              <a:t>ventory of </a:t>
            </a:r>
            <a:r>
              <a:rPr lang="en-US" altLang="en-US" sz="2000" b="1" u="sng" dirty="0">
                <a:solidFill>
                  <a:srgbClr val="FFFF00"/>
                </a:solidFill>
              </a:rPr>
              <a:t>E</a:t>
            </a:r>
            <a:r>
              <a:rPr lang="en-US" altLang="en-US" sz="2000" b="1" dirty="0">
                <a:solidFill>
                  <a:srgbClr val="FFFF00"/>
                </a:solidFill>
              </a:rPr>
              <a:t>arthCube </a:t>
            </a:r>
            <a:r>
              <a:rPr lang="en-US" altLang="en-US" sz="2000" b="1" u="sng" dirty="0">
                <a:solidFill>
                  <a:srgbClr val="FFFF00"/>
                </a:solidFill>
              </a:rPr>
              <a:t>R</a:t>
            </a:r>
            <a:r>
              <a:rPr lang="en-US" altLang="en-US" sz="2000" b="1" dirty="0">
                <a:solidFill>
                  <a:srgbClr val="FFFF00"/>
                </a:solidFill>
              </a:rPr>
              <a:t>esources for </a:t>
            </a:r>
            <a:r>
              <a:rPr lang="en-US" altLang="en-US" sz="2000" b="1" u="sng" dirty="0">
                <a:solidFill>
                  <a:srgbClr val="FFFF00"/>
                </a:solidFill>
              </a:rPr>
              <a:t>G</a:t>
            </a:r>
            <a:r>
              <a:rPr lang="en-US" altLang="en-US" sz="2000" b="1" dirty="0">
                <a:solidFill>
                  <a:srgbClr val="FFFF00"/>
                </a:solidFill>
              </a:rPr>
              <a:t>eoscience </a:t>
            </a:r>
            <a:r>
              <a:rPr lang="en-US" altLang="en-US" sz="2000" b="1" u="sng" dirty="0">
                <a:solidFill>
                  <a:srgbClr val="FFFF00"/>
                </a:solidFill>
              </a:rPr>
              <a:t>I</a:t>
            </a:r>
            <a:r>
              <a:rPr lang="en-US" altLang="en-US" sz="2000" b="1" dirty="0">
                <a:solidFill>
                  <a:srgbClr val="FFFF00"/>
                </a:solidFill>
              </a:rPr>
              <a:t>nteroperability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897" y="1389422"/>
            <a:ext cx="9235752" cy="360398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</p:pic>
      <p:sp>
        <p:nvSpPr>
          <p:cNvPr id="5" name="Rectangle 4"/>
          <p:cNvSpPr/>
          <p:nvPr/>
        </p:nvSpPr>
        <p:spPr>
          <a:xfrm>
            <a:off x="8391238" y="6492739"/>
            <a:ext cx="165462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http://cinergi.sdsc.edu/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73572" y="5058423"/>
            <a:ext cx="125867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FFFF00"/>
                </a:solidFill>
              </a:rPr>
              <a:t>Domain Inventories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897" y="5252179"/>
            <a:ext cx="524926" cy="4660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2846" y="6175279"/>
            <a:ext cx="540798" cy="48012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5995" y="5429803"/>
            <a:ext cx="506106" cy="4493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2830" y="5512621"/>
            <a:ext cx="697082" cy="45107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920546" y="6175279"/>
            <a:ext cx="72311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u="sng" dirty="0">
                <a:solidFill>
                  <a:prstClr val="white"/>
                </a:solidFill>
              </a:rPr>
              <a:t>RCN </a:t>
            </a:r>
            <a:br>
              <a:rPr lang="en-US" sz="900" u="sng" dirty="0">
                <a:solidFill>
                  <a:prstClr val="white"/>
                </a:solidFill>
              </a:rPr>
            </a:br>
            <a:r>
              <a:rPr lang="en-US" sz="600" u="sng" dirty="0">
                <a:solidFill>
                  <a:prstClr val="white"/>
                </a:solidFill>
              </a:rPr>
              <a:t>(Research Coordination</a:t>
            </a:r>
            <a:br>
              <a:rPr lang="en-US" sz="600" u="sng" dirty="0">
                <a:solidFill>
                  <a:prstClr val="white"/>
                </a:solidFill>
              </a:rPr>
            </a:br>
            <a:r>
              <a:rPr lang="en-US" sz="600" u="sng" dirty="0">
                <a:solidFill>
                  <a:prstClr val="white"/>
                </a:solidFill>
              </a:rPr>
              <a:t> Networks)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501261" y="5060471"/>
            <a:ext cx="838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u="sng" dirty="0">
                <a:solidFill>
                  <a:prstClr val="white"/>
                </a:solidFill>
              </a:rPr>
              <a:t>Domain workshops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79452" y="5931093"/>
            <a:ext cx="10903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u="sng" dirty="0">
                <a:solidFill>
                  <a:prstClr val="white"/>
                </a:solidFill>
              </a:rPr>
              <a:t>High-level assets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4642599" y="5127811"/>
            <a:ext cx="2046207" cy="11220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7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Content enhancement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/>
          <a:srcRect t="9573"/>
          <a:stretch/>
        </p:blipFill>
        <p:spPr>
          <a:xfrm>
            <a:off x="7692820" y="5020191"/>
            <a:ext cx="2521858" cy="1456453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>
            <a:off x="3750197" y="5289255"/>
            <a:ext cx="763930" cy="336041"/>
          </a:xfrm>
          <a:prstGeom prst="right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6796266" y="5302755"/>
            <a:ext cx="763930" cy="336041"/>
          </a:xfrm>
          <a:prstGeom prst="right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69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Content Enhancement Components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98903" y="1766539"/>
            <a:ext cx="4753751" cy="46609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6" indent="-342906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62" indent="-285755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20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2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3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42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49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5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6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Clr>
                <a:srgbClr val="1E5155">
                  <a:lumMod val="40000"/>
                  <a:lumOff val="60000"/>
                </a:srgbClr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Common enhancer API</a:t>
            </a:r>
          </a:p>
          <a:p>
            <a:pPr>
              <a:buClr>
                <a:srgbClr val="1E5155">
                  <a:lumMod val="40000"/>
                  <a:lumOff val="60000"/>
                </a:srgbClr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Provenance recording: </a:t>
            </a:r>
            <a:br>
              <a:rPr lang="en-US" dirty="0">
                <a:solidFill>
                  <a:prstClr val="white"/>
                </a:solidFill>
              </a:rPr>
            </a:br>
            <a:r>
              <a:rPr lang="en-US" dirty="0">
                <a:solidFill>
                  <a:prstClr val="white"/>
                </a:solidFill>
              </a:rPr>
              <a:t>W3C PROV and Neo4J</a:t>
            </a:r>
          </a:p>
          <a:p>
            <a:pPr>
              <a:buClr>
                <a:srgbClr val="1E5155">
                  <a:lumMod val="40000"/>
                  <a:lumOff val="60000"/>
                </a:srgbClr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Spatial enhancer </a:t>
            </a:r>
            <a:r>
              <a:rPr lang="en-US" sz="1400" dirty="0">
                <a:solidFill>
                  <a:prstClr val="white"/>
                </a:solidFill>
              </a:rPr>
              <a:t>(bounding boxes)</a:t>
            </a:r>
            <a:endParaRPr lang="en-US" dirty="0">
              <a:solidFill>
                <a:prstClr val="white"/>
              </a:solidFill>
            </a:endParaRPr>
          </a:p>
          <a:p>
            <a:pPr>
              <a:buClr>
                <a:srgbClr val="1E5155">
                  <a:lumMod val="40000"/>
                  <a:lumOff val="60000"/>
                </a:srgbClr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Keyword enhancer</a:t>
            </a:r>
          </a:p>
          <a:p>
            <a:pPr lvl="1">
              <a:buClr>
                <a:srgbClr val="1E5155">
                  <a:lumMod val="40000"/>
                  <a:lumOff val="60000"/>
                </a:srgbClr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Materials; Processes; Equipment; Methods; Features; Activities; Science Domains; Geologic age; Organizations; Resource types</a:t>
            </a:r>
          </a:p>
          <a:p>
            <a:pPr>
              <a:buClr>
                <a:srgbClr val="1E5155">
                  <a:lumMod val="40000"/>
                  <a:lumOff val="60000"/>
                </a:srgbClr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Organization Enhancer</a:t>
            </a:r>
          </a:p>
          <a:p>
            <a:pPr lvl="1">
              <a:buClr>
                <a:srgbClr val="1E5155">
                  <a:lumMod val="40000"/>
                  <a:lumOff val="60000"/>
                </a:srgbClr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Associate with Virtual Authority Identifiers </a:t>
            </a:r>
          </a:p>
          <a:p>
            <a:pPr>
              <a:buClr>
                <a:srgbClr val="1E5155">
                  <a:lumMod val="40000"/>
                  <a:lumOff val="60000"/>
                </a:srgbClr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Collection Enhancer</a:t>
            </a:r>
          </a:p>
          <a:p>
            <a:pPr lvl="1">
              <a:buClr>
                <a:srgbClr val="1E5155">
                  <a:lumMod val="40000"/>
                  <a:lumOff val="60000"/>
                </a:srgbClr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Add keywords to a metadata collection</a:t>
            </a:r>
          </a:p>
          <a:p>
            <a:pPr>
              <a:buClr>
                <a:srgbClr val="1E5155">
                  <a:lumMod val="40000"/>
                  <a:lumOff val="60000"/>
                </a:srgbClr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Temporal enhancer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4120"/>
          <a:stretch/>
        </p:blipFill>
        <p:spPr>
          <a:xfrm>
            <a:off x="5777345" y="1669556"/>
            <a:ext cx="5818910" cy="466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079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2233" y="270462"/>
            <a:ext cx="8202091" cy="751047"/>
          </a:xfrm>
        </p:spPr>
        <p:txBody>
          <a:bodyPr/>
          <a:lstStyle/>
          <a:p>
            <a:r>
              <a:rPr lang="en-US" sz="4000" b="1" dirty="0" err="1"/>
              <a:t>GeoSciGraph</a:t>
            </a:r>
            <a:r>
              <a:rPr lang="en-US" sz="4000" b="1" dirty="0"/>
              <a:t> and Ontologies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042" y="1185209"/>
            <a:ext cx="11001185" cy="3814299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 err="1">
                <a:solidFill>
                  <a:srgbClr val="FFFF00"/>
                </a:solidFill>
              </a:rPr>
              <a:t>GeoSciGraph</a:t>
            </a:r>
            <a:r>
              <a:rPr lang="en-US" sz="2400" dirty="0">
                <a:solidFill>
                  <a:srgbClr val="FFFF00"/>
                </a:solidFill>
              </a:rPr>
              <a:t> ontology management system provides semantic infrastructure.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solidFill>
                  <a:srgbClr val="FFFF00"/>
                </a:solidFill>
              </a:rPr>
              <a:t>It relies on a cross-domain ontology of geoscience terms, amalgamating several independently developed ontologies or taxonomies</a:t>
            </a:r>
            <a:br>
              <a:rPr lang="en-US" sz="2400" dirty="0">
                <a:solidFill>
                  <a:srgbClr val="FFFF00"/>
                </a:solidFill>
              </a:rPr>
            </a:br>
            <a:endParaRPr lang="en-US" sz="1100" dirty="0">
              <a:solidFill>
                <a:srgbClr val="FFFF00"/>
              </a:solidFill>
            </a:endParaRPr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u="sng" dirty="0">
                <a:solidFill>
                  <a:srgbClr val="FFFF00"/>
                </a:solidFill>
              </a:rPr>
              <a:t>Some included ontologies: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SWEET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ENVO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CHEBI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YAGO (geo features)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NASA GCMD (equipment, providers)</a:t>
            </a:r>
          </a:p>
          <a:p>
            <a:pPr>
              <a:spcBef>
                <a:spcPts val="600"/>
              </a:spcBef>
            </a:pPr>
            <a:r>
              <a:rPr lang="en-US" sz="1800" dirty="0" err="1"/>
              <a:t>GeoSciML</a:t>
            </a:r>
            <a:endParaRPr lang="en-US" sz="1800" dirty="0"/>
          </a:p>
          <a:p>
            <a:pPr>
              <a:spcBef>
                <a:spcPts val="600"/>
              </a:spcBef>
            </a:pPr>
            <a:r>
              <a:rPr lang="en-US" sz="1800" dirty="0"/>
              <a:t>Geochronology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EDAM Bioinformatics (software terms and operations)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Also: VIAF</a:t>
            </a:r>
          </a:p>
          <a:p>
            <a:pPr>
              <a:spcBef>
                <a:spcPts val="600"/>
              </a:spcBef>
            </a:pP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021" y="2497925"/>
            <a:ext cx="1223071" cy="11207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791" y="3782348"/>
            <a:ext cx="1203735" cy="10539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0964" y="4938826"/>
            <a:ext cx="4243713" cy="5345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7594" y="5896557"/>
            <a:ext cx="2965093" cy="6051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6024" y="3144500"/>
            <a:ext cx="1164829" cy="116482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761513" y="2533804"/>
            <a:ext cx="1813709" cy="230832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0" lvl="1"/>
            <a:r>
              <a:rPr lang="en-US" dirty="0"/>
              <a:t>Added </a:t>
            </a:r>
            <a:br>
              <a:rPr lang="en-US" dirty="0"/>
            </a:br>
            <a:r>
              <a:rPr lang="en-US" dirty="0"/>
              <a:t>annotation properties for combining ontology fragments</a:t>
            </a:r>
          </a:p>
          <a:p>
            <a:pPr marL="0" lvl="1"/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i="1" dirty="0" err="1">
                <a:solidFill>
                  <a:srgbClr val="FF0000"/>
                </a:solidFill>
              </a:rPr>
              <a:t>cinergiFacet</a:t>
            </a:r>
            <a:r>
              <a:rPr lang="en-US" i="1" dirty="0">
                <a:solidFill>
                  <a:srgbClr val="FF0000"/>
                </a:solidFill>
              </a:rPr>
              <a:t>, </a:t>
            </a:r>
            <a:r>
              <a:rPr lang="en-US" i="1" dirty="0" err="1">
                <a:solidFill>
                  <a:srgbClr val="FF0000"/>
                </a:solidFill>
              </a:rPr>
              <a:t>cinergiParent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4101" y="2674477"/>
            <a:ext cx="2241715" cy="163485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791691" y="4295768"/>
            <a:ext cx="216597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Metadata editor</a:t>
            </a:r>
          </a:p>
          <a:p>
            <a:r>
              <a:rPr lang="en-US" sz="1600" i="1" dirty="0">
                <a:solidFill>
                  <a:srgbClr val="FFFF00"/>
                </a:solidFill>
              </a:rPr>
              <a:t>Approve or discard</a:t>
            </a:r>
          </a:p>
          <a:p>
            <a:r>
              <a:rPr lang="en-US" sz="1600" i="1" dirty="0">
                <a:solidFill>
                  <a:srgbClr val="FFFF00"/>
                </a:solidFill>
              </a:rPr>
              <a:t>semantic annotations</a:t>
            </a:r>
          </a:p>
        </p:txBody>
      </p:sp>
    </p:spTree>
    <p:extLst>
      <p:ext uri="{BB962C8B-B14F-4D97-AF65-F5344CB8AC3E}">
        <p14:creationId xmlns:p14="http://schemas.microsoft.com/office/powerpoint/2010/main" val="2412903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922" y="1304851"/>
            <a:ext cx="10794380" cy="4195481"/>
          </a:xfrm>
        </p:spPr>
        <p:txBody>
          <a:bodyPr/>
          <a:lstStyle/>
          <a:p>
            <a:r>
              <a:rPr lang="en-US" dirty="0" err="1"/>
              <a:t>GeoSciGraph</a:t>
            </a:r>
            <a:r>
              <a:rPr lang="en-US" dirty="0"/>
              <a:t> Services: The </a:t>
            </a:r>
            <a:r>
              <a:rPr lang="en-US" dirty="0" err="1"/>
              <a:t>GeoSciGraph</a:t>
            </a:r>
            <a:r>
              <a:rPr lang="en-US" dirty="0"/>
              <a:t> API exposes a set of web services for querying and exploring the CINERGI ontology.</a:t>
            </a:r>
          </a:p>
          <a:p>
            <a:r>
              <a:rPr lang="en-US" dirty="0"/>
              <a:t>Lexical Services are used to break text into sentences and perform sentence parsing using lightweight</a:t>
            </a:r>
            <a:br>
              <a:rPr lang="en-US" dirty="0"/>
            </a:br>
            <a:r>
              <a:rPr lang="en-US" dirty="0"/>
              <a:t>NLP techniques.</a:t>
            </a:r>
          </a:p>
          <a:p>
            <a:r>
              <a:rPr lang="en-US" dirty="0"/>
              <a:t>Vocabulary Services are </a:t>
            </a:r>
            <a:br>
              <a:rPr lang="en-US" dirty="0"/>
            </a:br>
            <a:r>
              <a:rPr lang="en-US" dirty="0"/>
              <a:t>used to find concepts, </a:t>
            </a:r>
            <a:br>
              <a:rPr lang="en-US" dirty="0"/>
            </a:br>
            <a:r>
              <a:rPr lang="en-US" dirty="0"/>
              <a:t>synonyms, term </a:t>
            </a:r>
            <a:br>
              <a:rPr lang="en-US" dirty="0"/>
            </a:br>
            <a:r>
              <a:rPr lang="en-US" dirty="0"/>
              <a:t>categories, autocomplete </a:t>
            </a:r>
            <a:br>
              <a:rPr lang="en-US" dirty="0"/>
            </a:br>
            <a:r>
              <a:rPr lang="en-US" dirty="0"/>
              <a:t>search, and term </a:t>
            </a:r>
            <a:br>
              <a:rPr lang="en-US" dirty="0"/>
            </a:br>
            <a:r>
              <a:rPr lang="en-US" dirty="0"/>
              <a:t>suggestions </a:t>
            </a:r>
            <a:br>
              <a:rPr lang="en-US" dirty="0"/>
            </a:br>
            <a:r>
              <a:rPr lang="en-US" dirty="0"/>
              <a:t>based on similarity.</a:t>
            </a:r>
          </a:p>
        </p:txBody>
      </p:sp>
      <p:sp>
        <p:nvSpPr>
          <p:cNvPr id="6" name="Title 5"/>
          <p:cNvSpPr txBox="1">
            <a:spLocks noGrp="1"/>
          </p:cNvSpPr>
          <p:nvPr>
            <p:ph type="title"/>
          </p:nvPr>
        </p:nvSpPr>
        <p:spPr>
          <a:xfrm>
            <a:off x="2008711" y="452718"/>
            <a:ext cx="6336367" cy="7457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128945" tIns="64473" rIns="128945" bIns="64473" numCol="1" anchor="b" anchorCtr="0" compatLnSpc="1">
            <a:prstTxWarp prst="textNoShape">
              <a:avLst/>
            </a:prstTxWarp>
            <a:spAutoFit/>
          </a:bodyPr>
          <a:lstStyle/>
          <a:p>
            <a:pPr defTabSz="1085850">
              <a:defRPr/>
            </a:pPr>
            <a:r>
              <a:rPr lang="en-US" sz="4000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GeoSciGraph</a:t>
            </a:r>
            <a:r>
              <a:rPr lang="en-US" sz="4000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Services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A7D3DA7-EC3D-45CD-8233-6D7DDCB6E2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42" b="12669"/>
          <a:stretch/>
        </p:blipFill>
        <p:spPr>
          <a:xfrm>
            <a:off x="4499655" y="2906486"/>
            <a:ext cx="7436531" cy="367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305920"/>
      </p:ext>
    </p:extLst>
  </p:cSld>
  <p:clrMapOvr>
    <a:masterClrMapping/>
  </p:clrMapOvr>
</p:sld>
</file>

<file path=ppt/theme/theme1.xml><?xml version="1.0" encoding="utf-8"?>
<a:theme xmlns:a="http://schemas.openxmlformats.org/drawingml/2006/main" name="Revolution">
  <a:themeElements>
    <a:clrScheme name="Revolution">
      <a:dk1>
        <a:sysClr val="windowText" lastClr="000000"/>
      </a:dk1>
      <a:lt1>
        <a:sysClr val="window" lastClr="FFFFFF"/>
      </a:lt1>
      <a:dk2>
        <a:srgbClr val="1B3861"/>
      </a:dk2>
      <a:lt2>
        <a:srgbClr val="38ABED"/>
      </a:lt2>
      <a:accent1>
        <a:srgbClr val="0C5986"/>
      </a:accent1>
      <a:accent2>
        <a:srgbClr val="DDF53D"/>
      </a:accent2>
      <a:accent3>
        <a:srgbClr val="508709"/>
      </a:accent3>
      <a:accent4>
        <a:srgbClr val="BF5E00"/>
      </a:accent4>
      <a:accent5>
        <a:srgbClr val="9C0001"/>
      </a:accent5>
      <a:accent6>
        <a:srgbClr val="660075"/>
      </a:accent6>
      <a:hlink>
        <a:srgbClr val="ABF24D"/>
      </a:hlink>
      <a:folHlink>
        <a:srgbClr val="A0E7FB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Revolution">
      <a: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0800000">
              <a:srgbClr val="808080">
                <a:alpha val="75000"/>
              </a:srgbClr>
            </a:innerShdw>
          </a:effectLst>
        </a:effectStyle>
        <a:effectStyle>
          <a:effectLst>
            <a:innerShdw blurRad="50800" dist="25400" dir="13500000">
              <a:srgbClr val="808080">
                <a:alpha val="75000"/>
              </a:srgbClr>
            </a:innerShdw>
            <a:outerShdw blurRad="63500" dist="50800" dir="5400000" algn="br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1400000"/>
            </a:lightRig>
          </a:scene3d>
          <a:sp3d contourW="12700" prstMaterial="softmetal">
            <a:bevelT w="63500" h="254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Revolution.thmx</Template>
  <TotalTime>4343</TotalTime>
  <Words>464</Words>
  <Application>Microsoft Macintosh PowerPoint</Application>
  <PresentationFormat>Widescreen</PresentationFormat>
  <Paragraphs>134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Calibri</vt:lpstr>
      <vt:lpstr>Georgia</vt:lpstr>
      <vt:lpstr>MS PGothic</vt:lpstr>
      <vt:lpstr>ＭＳ Ｐゴシック</vt:lpstr>
      <vt:lpstr>Trebuchet MS</vt:lpstr>
      <vt:lpstr>Wingdings 2</vt:lpstr>
      <vt:lpstr>Wingdings 3</vt:lpstr>
      <vt:lpstr>Revolution</vt:lpstr>
      <vt:lpstr>2_Office Theme</vt:lpstr>
      <vt:lpstr>Metadata Enhancement in CINERGI</vt:lpstr>
      <vt:lpstr>EarthCube</vt:lpstr>
      <vt:lpstr>EarthCube Strategy</vt:lpstr>
      <vt:lpstr>PowerPoint Presentation</vt:lpstr>
      <vt:lpstr>A few notes on dissloved oxygen…</vt:lpstr>
      <vt:lpstr>The CINERGI Metadata Pipeline CINERGI: Community Inventory of EarthCube Resources for Geoscience Interoperability</vt:lpstr>
      <vt:lpstr>Content Enhancement Components</vt:lpstr>
      <vt:lpstr>GeoSciGraph and Ontologies</vt:lpstr>
      <vt:lpstr>GeoSciGraph Services API</vt:lpstr>
      <vt:lpstr>GeoSciGraph Services API</vt:lpstr>
      <vt:lpstr>PowerPoint Presentation</vt:lpstr>
      <vt:lpstr>Metadata Sources in DDH</vt:lpstr>
      <vt:lpstr>PowerPoint Presentation</vt:lpstr>
      <vt:lpstr>Interesting issues…</vt:lpstr>
      <vt:lpstr>PowerPoint Presentation</vt:lpstr>
      <vt:lpstr>Workshop in the afternoon</vt:lpstr>
    </vt:vector>
  </TitlesOfParts>
  <Company>University of Colorado at Boulder</Company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Activity</dc:title>
  <dc:creator>Scott Peckham</dc:creator>
  <cp:lastModifiedBy>Microsoft Office User</cp:lastModifiedBy>
  <cp:revision>69</cp:revision>
  <dcterms:created xsi:type="dcterms:W3CDTF">2016-06-21T15:51:47Z</dcterms:created>
  <dcterms:modified xsi:type="dcterms:W3CDTF">2018-01-08T13:47:59Z</dcterms:modified>
</cp:coreProperties>
</file>